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E7D896-538C-A310-0FD2-9C5A09DC4895}" v="156" dt="2023-06-09T14:42:45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181" autoAdjust="0"/>
  </p:normalViewPr>
  <p:slideViewPr>
    <p:cSldViewPr showGuides="1">
      <p:cViewPr>
        <p:scale>
          <a:sx n="114" d="100"/>
          <a:sy n="114" d="100"/>
        </p:scale>
        <p:origin x="-384" y="-18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3240" y="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8/4/2023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8/4/2023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 MAP Testing happens from August 14 – September 1. In your pacing – ensure to include a day for MAP testing. Each school may do its MAP testing differently.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FD79C7-905A-4C8B-8800-03693A11A4A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5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dirty="0"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8/4/2023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BF94AE-04B1-4022-B201-386C220438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september</a:t>
            </a:r>
            <a:endParaRPr lang="en-US" dirty="0"/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28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29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September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64916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  <a:effectLst/>
              </a:rPr>
              <a:t>2/3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9/10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16/17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23/24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29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30</a:t>
            </a:r>
            <a:r>
              <a:rPr lang="en-US" sz="1300" b="0" kern="1200" dirty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/1 October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sz="1300" b="0" kern="1200" dirty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2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78175" y="5660136"/>
            <a:ext cx="1371600" cy="39319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7/8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07FE89B-F792-4C96-B8E8-0BA1E7B2C0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october</a:t>
            </a:r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noProof="0">
              <a:solidFill>
                <a:schemeClr val="bg1">
                  <a:lumMod val="85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noProof="0">
                <a:solidFill>
                  <a:schemeClr val="bg1">
                    <a:lumMod val="85000"/>
                  </a:schemeClr>
                </a:solidFill>
              </a:rPr>
              <a:t>25</a:t>
            </a:r>
            <a:r>
              <a:rPr lang="en-US" sz="1300" baseline="0" noProof="0">
                <a:solidFill>
                  <a:schemeClr val="bg1">
                    <a:lumMod val="85000"/>
                  </a:schemeClr>
                </a:solidFill>
              </a:rPr>
              <a:t> September</a:t>
            </a:r>
            <a:endParaRPr lang="en-US" sz="1300" noProof="0">
              <a:solidFill>
                <a:schemeClr val="bg1">
                  <a:lumMod val="85000"/>
                </a:schemeClr>
              </a:solidFill>
            </a:endParaRPr>
          </a:p>
          <a:p>
            <a:pPr algn="l"/>
            <a:endParaRPr lang="en-US" sz="1300" b="0" noProof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+mn-lt"/>
                <a:ea typeface="+mn-ea"/>
                <a:cs typeface="+mn-cs"/>
              </a:rPr>
              <a:t>26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noProof="0">
                <a:solidFill>
                  <a:schemeClr val="bg1">
                    <a:lumMod val="85000"/>
                  </a:schemeClr>
                </a:solidFill>
                <a:effectLst/>
              </a:rPr>
              <a:t>27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/>
            <a:r>
              <a:rPr lang="en-US" noProof="0">
                <a:solidFill>
                  <a:schemeClr val="bg1">
                    <a:lumMod val="85000"/>
                  </a:schemeClr>
                </a:solidFill>
              </a:rPr>
              <a:t>28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noProof="0"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sz="1300" b="0" kern="1200" noProof="0">
                <a:solidFill>
                  <a:schemeClr val="bg1">
                    <a:lumMod val="85000"/>
                  </a:schemeClr>
                </a:solidFill>
                <a:effectLst/>
                <a:latin typeface="+mn-lt"/>
                <a:ea typeface="+mn-ea"/>
                <a:cs typeface="+mn-cs"/>
              </a:rPr>
              <a:t>30/</a:t>
            </a:r>
            <a:r>
              <a:rPr lang="en-US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October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bg1">
                    <a:lumMod val="50000"/>
                  </a:schemeClr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>
                <a:solidFill>
                  <a:schemeClr val="tx1"/>
                </a:solidFill>
              </a:rPr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noProof="0"/>
              <a:t>31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>
                <a:solidFill>
                  <a:schemeClr val="bg1">
                    <a:lumMod val="85000"/>
                  </a:schemeClr>
                </a:solidFill>
              </a:rPr>
              <a:t>1 November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4/5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 noProof="0"/>
              <a:pPr/>
              <a:t>8/4/2023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 lang="en-US" noProof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09385B-F52A-4FFE-9BA4-AEA9DE8B5A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november</a:t>
            </a:r>
            <a:endParaRPr lang="en-US" dirty="0"/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400" dirty="0">
                <a:solidFill>
                  <a:schemeClr val="bg1">
                    <a:lumMod val="85000"/>
                  </a:schemeClr>
                </a:solidFill>
                <a:effectLst/>
              </a:rPr>
              <a:t>30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400"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November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29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 December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2/3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8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9/10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C7421D9-B0E7-4607-B005-94579BDD8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december</a:t>
            </a:r>
            <a:endParaRPr lang="en-US" dirty="0"/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27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28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December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cap="none" spc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pPr lvl="0"/>
            <a:r>
              <a:rPr lang="en-US" sz="1300" b="0" dirty="0">
                <a:solidFill>
                  <a:schemeClr val="tx1"/>
                </a:solidFill>
                <a:effectLst/>
              </a:rPr>
              <a:t>2/3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	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9/10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16/17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23/24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29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30/31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1 January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41189" y="5715571"/>
            <a:ext cx="1371600" cy="28232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6/7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8/4/2023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CB9D383-5863-4165-A65B-A24AACAD1D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january</a:t>
            </a:r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26 December</a:t>
            </a:r>
            <a:endParaRPr lang="en-US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</a:rPr>
              <a:t>27</a:t>
            </a:r>
            <a:endParaRPr lang="en-US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4" name="TextBox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/>
            <a:r>
              <a:rPr lang="en-US" noProof="0"/>
              <a:t>28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/>
            <a:r>
              <a:rPr lang="en-US" noProof="0"/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30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cap="none" spc="0" noProof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+mn-lt"/>
                <a:ea typeface="+mn-ea"/>
                <a:cs typeface="+mn-cs"/>
              </a:rPr>
              <a:t>31/</a:t>
            </a:r>
            <a:r>
              <a:rPr lang="en-US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January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3" name="TextBox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7/8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14/15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21/22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noProof="0"/>
              <a:t>28/29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tx1"/>
                </a:solidFill>
                <a:effectLst/>
              </a:rPr>
              <a:t>30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noProof="0"/>
              <a:t>31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1 February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2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4/5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 noProof="0"/>
              <a:pPr/>
              <a:t>8/4/2023</a:t>
            </a:fld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 lang="en-US" noProof="0"/>
              <a:pPr/>
              <a:t>‹#›</a:t>
            </a:fld>
            <a:endParaRPr lang="en-US" noProof="0"/>
          </a:p>
        </p:txBody>
      </p:sp>
      <p:sp>
        <p:nvSpPr>
          <p:cNvPr id="78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lang="en-US" sz="1100" b="1" i="1" noProof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6F4DF8F-C7D5-4280-8337-0D90ABAD4D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february</a:t>
            </a:r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400" noProof="0">
                <a:solidFill>
                  <a:schemeClr val="bg1">
                    <a:lumMod val="85000"/>
                  </a:schemeClr>
                </a:solidFill>
                <a:effectLst/>
              </a:rPr>
              <a:t>30 January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400"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/>
            <a:r>
              <a:rPr lang="en-US" noProof="0"/>
              <a:t>31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noProof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February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noProof="0"/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02" name="TextBox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11/12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18/19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25/26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noProof="0"/>
              <a:t>28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5777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/>
              <a:t>1 March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/>
              <a:t>4/5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 dirty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 dirty="0">
                <a:solidFill>
                  <a:schemeClr val="bg2">
                    <a:lumMod val="90000"/>
                  </a:schemeClr>
                </a:solidFill>
              </a:rPr>
              <a:t>9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2">
                    <a:lumMod val="90000"/>
                  </a:schemeClr>
                </a:solidFill>
              </a:rPr>
              <a:t>10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2">
                    <a:lumMod val="90000"/>
                  </a:schemeClr>
                </a:solidFill>
              </a:rPr>
              <a:t>11/12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 noProof="0"/>
              <a:pPr/>
              <a:t>8/4/2023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 lang="en-US" noProof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4033804-0045-460D-8E5D-65E8778CE7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</a:t>
            </a:r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400" dirty="0">
                <a:solidFill>
                  <a:schemeClr val="bg1">
                    <a:lumMod val="85000"/>
                  </a:schemeClr>
                </a:solidFill>
                <a:effectLst/>
              </a:rPr>
              <a:t>27 February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400"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March</a:t>
            </a:r>
            <a:endParaRPr lang="en-US" dirty="0"/>
          </a:p>
          <a:p>
            <a:pPr lvl="0"/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4/5</a:t>
            </a:r>
            <a:endParaRPr dirty="0"/>
          </a:p>
        </p:txBody>
      </p:sp>
      <p:sp>
        <p:nvSpPr>
          <p:cNvPr id="1798" name="TextBox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30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1/2 April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8/9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B466966-3C1E-4207-AE2B-89242D0F3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april</a:t>
            </a:r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baseline="0" noProof="0">
                <a:solidFill>
                  <a:schemeClr val="bg1">
                    <a:lumMod val="85000"/>
                  </a:schemeClr>
                </a:solidFill>
              </a:rPr>
              <a:t>27 March</a:t>
            </a:r>
            <a:endParaRPr lang="en-US" sz="1300" b="0" noProof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38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 baseline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endParaRPr lang="en-US" noProof="0">
              <a:solidFill>
                <a:schemeClr val="bg1">
                  <a:lumMod val="85000"/>
                </a:schemeClr>
              </a:solidFill>
            </a:endParaRPr>
          </a:p>
          <a:p>
            <a:pPr lvl="0"/>
            <a:r>
              <a:rPr lang="en-US" noProof="0">
                <a:solidFill>
                  <a:schemeClr val="bg1">
                    <a:lumMod val="85000"/>
                  </a:schemeClr>
                </a:solidFill>
              </a:rPr>
              <a:t>29</a:t>
            </a:r>
          </a:p>
          <a:p>
            <a:pPr lvl="0"/>
            <a:endParaRPr lang="en-US" noProof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300" b="0" noProof="0">
              <a:solidFill>
                <a:schemeClr val="bg1">
                  <a:lumMod val="85000"/>
                </a:schemeClr>
              </a:solidFill>
              <a:effectLst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bg1">
                    <a:lumMod val="85000"/>
                  </a:schemeClr>
                </a:solidFill>
                <a:effectLst/>
              </a:rPr>
              <a:t>30</a:t>
            </a:r>
          </a:p>
          <a:p>
            <a:pPr lvl="0"/>
            <a:endParaRPr lang="en-US" noProof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/>
            <a:r>
              <a:rPr lang="en-US" noProof="0"/>
              <a:t>31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April</a:t>
            </a:r>
            <a:endParaRPr lang="en-US" sz="1400" noProof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noProof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8/9</a:t>
            </a: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15/16</a:t>
            </a: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22/23</a:t>
            </a: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noProof="0"/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noProof="0"/>
              <a:t>29/30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349116" y="565643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noProof="0">
                <a:solidFill>
                  <a:schemeClr val="bg2">
                    <a:lumMod val="90000"/>
                  </a:schemeClr>
                </a:solidFill>
              </a:rPr>
              <a:t>1 May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noProof="0">
                <a:solidFill>
                  <a:schemeClr val="bg1">
                    <a:lumMod val="85000"/>
                  </a:schemeClr>
                </a:solidFill>
              </a:rPr>
              <a:t>2`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3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5</a:t>
            </a: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noProof="0">
                <a:solidFill>
                  <a:schemeClr val="bg1">
                    <a:lumMod val="85000"/>
                  </a:schemeClr>
                </a:solidFill>
              </a:rPr>
              <a:t>6/7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noProof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 noProof="0"/>
              <a:pPr/>
              <a:t>8/4/2023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 lang="en-US" noProof="0"/>
              <a:pPr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668DB67-3348-4BA7-A0B4-093077A00E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</a:t>
            </a:r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May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5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6/7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13/14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20/21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27/28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1 June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3/4</a:t>
            </a:r>
            <a:endParaRPr dirty="0"/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6</a:t>
            </a:r>
            <a:endParaRPr dirty="0"/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8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9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10/11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9823862-5310-4C74-82F0-2477298499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june</a:t>
            </a:r>
            <a:endParaRPr lang="en-US" dirty="0"/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29 May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  <a:effectLst/>
              </a:rPr>
              <a:t>20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June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3/4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10/11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17/18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24/25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29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lvl="0"/>
            <a:r>
              <a:rPr lang="en-US" sz="1400" dirty="0">
                <a:solidFill>
                  <a:schemeClr val="bg1">
                    <a:lumMod val="85000"/>
                  </a:schemeClr>
                </a:solidFill>
              </a:rPr>
              <a:t>1/2 July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8/9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C7E713B-86A4-46E1-96A7-6AD9BAF079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july</a:t>
            </a:r>
            <a:endParaRPr lang="en-US" dirty="0"/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bg1">
                    <a:lumMod val="85000"/>
                  </a:schemeClr>
                </a:solidFill>
                <a:effectLst/>
                <a:latin typeface="+mn-lt"/>
                <a:ea typeface="+mn-ea"/>
                <a:cs typeface="+mn-cs"/>
              </a:rPr>
              <a:t>26 June</a:t>
            </a:r>
            <a:endParaRPr sz="1300" b="0" kern="1200" cap="none" spc="0" dirty="0">
              <a:ln w="0"/>
              <a:solidFill>
                <a:schemeClr val="bg1">
                  <a:lumMod val="8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  <a:effectLst/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28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85000"/>
                  </a:schemeClr>
                </a:solidFill>
                <a:effectLst/>
              </a:rPr>
              <a:t>29</a:t>
            </a: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1">
                    <a:lumMod val="85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/>
              <a:t>30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1/2 July </a:t>
            </a:r>
            <a:endParaRPr lang="en-US"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8/9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7768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15/16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22/23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solidFill>
                  <a:schemeClr val="bg2">
                    <a:lumMod val="90000"/>
                  </a:schemeClr>
                </a:solidFill>
                <a:effectLst/>
              </a:defRPr>
            </a:lvl1pPr>
          </a:lstStyle>
          <a:p>
            <a:pPr lvl="0"/>
            <a:r>
              <a:rPr lang="en-US" dirty="0">
                <a:solidFill>
                  <a:schemeClr val="tx1"/>
                </a:solidFill>
              </a:rPr>
              <a:t>29/30</a:t>
            </a:r>
            <a:endParaRPr lang="en-US" dirty="0"/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cap="none" spc="0">
                <a:ln w="0"/>
                <a:effectLst/>
              </a:defRPr>
            </a:lvl1pPr>
          </a:lstStyle>
          <a:p>
            <a:pPr lvl="0"/>
            <a:r>
              <a:rPr lang="en-US" dirty="0"/>
              <a:t>31</a:t>
            </a: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1 August</a:t>
            </a: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2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3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5/6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119D95-959B-4411-BF0A-F30DB7A2C5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</a:t>
            </a:r>
          </a:p>
        </p:txBody>
      </p:sp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31 July</a:t>
            </a:r>
            <a:endParaRPr dirty="0"/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August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algn="l"/>
            <a:r>
              <a:rPr lang="en-US" sz="1300" b="0" dirty="0">
                <a:solidFill>
                  <a:schemeClr val="tx1"/>
                </a:solidFill>
                <a:effectLst/>
              </a:rPr>
              <a:t>2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cap="none" spc="0" dirty="0">
                <a:ln w="0"/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endParaRPr sz="1300" b="0" kern="1200" cap="none" spc="0" dirty="0">
              <a:ln w="0"/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>
                <a:solidFill>
                  <a:schemeClr val="tx1"/>
                </a:solidFill>
                <a:effectLst/>
              </a:rPr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  <a:effectLst/>
              </a:rPr>
              <a:t>5/6</a:t>
            </a:r>
            <a:endParaRPr sz="13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12/13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19/20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26/27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1 September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2/3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6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7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8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1">
                    <a:lumMod val="85000"/>
                  </a:schemeClr>
                </a:solidFill>
              </a:rPr>
              <a:t>9/10</a:t>
            </a:r>
            <a:endParaRPr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8/4/2023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US" noProof="0" dirty="0"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 noProof="0" dirty="0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 noProof="0" dirty="0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 noProof="0" dirty="0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 noProof="0" dirty="0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 noProof="0" dirty="0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en-US" sz="1200" b="1" noProof="0" dirty="0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noProof="0" dirty="0">
                <a:solidFill>
                  <a:schemeClr val="accent1"/>
                </a:solidFill>
              </a:rPr>
              <a:t>2023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 noProof="0"/>
              <a:pPr/>
              <a:t>8/4/2023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en-US" noProof="0"/>
              <a:pPr/>
              <a:t>‹#›</a:t>
            </a:fld>
            <a:endParaRPr lang="en-US" noProof="0" dirty="0"/>
          </a:p>
        </p:txBody>
      </p:sp>
      <p:sp>
        <p:nvSpPr>
          <p:cNvPr id="86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lang="en-US" sz="1100" b="1" i="1" baseline="0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lang="en-US" sz="1100" b="1" i="1" baseline="0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lang="en-US" sz="1100" b="1" i="1" noProof="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7D4384B7-7FD2-453D-848D-919D8893D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</p:spPr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A5FE5DFB-AF46-4389-8C86-A72986EB0E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007EAF6B-CA88-449A-9F15-D02936F6667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E1AFDAF5-62CA-46CA-87DF-FE4F763A3A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ED62C721-2991-40EB-B4AC-3E2DCFAF76B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BF182127-9AA0-401D-84A5-8607DBB38F2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32CB614D-6A60-44B2-925E-46109971F30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DDD516AE-F2F2-4869-8407-684E3A856B5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95889AE9-BEED-444D-A7B1-690A03BA81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Independence Day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15BA799E-E1E9-4858-BFF8-F78A71DFC4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5345A4B9-23B4-4684-84B1-7E56C2EADE0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E4515B31-DB1D-46D0-A1C8-A81942614948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C24B1998-A927-4231-8861-AF312655593D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487CA1C5-5937-4D1E-8A3F-59BB8B000DE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697FE3A4-5533-473A-A0A4-6C152EC2157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9D36136E-3530-4860-8EB8-B89BD8BE436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F6E4AE77-9189-4DF9-9E5A-D74E663FBC92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AF132CF1-A389-45EA-AD2E-972E8387AC9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24DBAD59-2A4A-4F15-9D37-BF633487B34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24A6507E-0013-46E6-B24B-24C77EEC97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F80B9477-EFD7-4994-B207-8AC68BB0C61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A382576B-9A74-4B71-B5C8-315454C0EFB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10ADAA23-7012-4BD7-8204-64F73421F3D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6F641C57-B825-4DB2-8FD1-EF747CE75E15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FC7A8126-86FE-4177-9D71-DCD5F52A2BC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447937E7-C7BA-4AEC-A208-2ACABBA3721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8326441C-7C36-4A0F-8EE1-91E91452F53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DB56F92F-7B77-4A61-BB8D-6756353C5BA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A89678BD-A9C2-468F-807E-743B8BD1DBF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90AD107F-1FBD-40A3-A56F-C67C67A340B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B0987D23-80AB-441E-BFFE-F6DEE9238FE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AE0ADCD8-9D91-4662-8B41-FC5CF5F6AC8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Pre-Planning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12E36DBB-A399-4E4B-97EB-CD8A98D4409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FF1D5FC7-8AFE-445B-A6F3-C873D501D77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A91BD831-C4A8-4FEC-84A8-686BA1A915C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494EEBD4-8912-4BDF-B739-1AE1616B603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95454270-BA9B-49B2-BBFB-2B13BD04B56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5C46970-D1CE-B091-983F-8A99B7EE6002}"/>
              </a:ext>
            </a:extLst>
          </p:cNvPr>
          <p:cNvSpPr txBox="1"/>
          <p:nvPr/>
        </p:nvSpPr>
        <p:spPr>
          <a:xfrm>
            <a:off x="1813367" y="192911"/>
            <a:ext cx="5449746" cy="646331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To edit, you need to save to your device - Click on File and then Save As.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CB617D51-45DD-439D-B762-6CFC0CA7A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</p:spPr>
        <p:txBody>
          <a:bodyPr/>
          <a:lstStyle/>
          <a:p>
            <a:r>
              <a:rPr lang="en-US" dirty="0"/>
              <a:t>August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EDC1B171-287B-45DA-90AE-4BDB865448A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E9E9B89B-8F38-4CCB-B819-C11AE9C4413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Professional Development</a:t>
            </a:r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5BB6B63C-62DC-4D61-BB02-3D0C4FE0591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Professional Development</a:t>
            </a:r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68845F64-D552-4B48-A734-FE4F1C08E32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Pre-Planning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99712E1A-8355-4D7A-BF2E-39ED11DF9A5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Pre-Planning</a:t>
            </a:r>
          </a:p>
          <a:p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51C32413-ECAB-44DF-B7DF-411C800FC6C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F2C096-2F04-46BD-8DF4-CAD7FADCCB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First Day of School</a:t>
            </a:r>
          </a:p>
          <a:p>
            <a:r>
              <a:rPr lang="en-US" dirty="0"/>
              <a:t>Introduction and norms for the class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59384A85-1B14-40C2-8754-B5CCC518F9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Confirm norms</a:t>
            </a:r>
          </a:p>
          <a:p>
            <a:r>
              <a:rPr lang="en-US" dirty="0"/>
              <a:t>Distribute book numbers</a:t>
            </a:r>
          </a:p>
          <a:p>
            <a:r>
              <a:rPr lang="en-US" dirty="0"/>
              <a:t>	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7A6705FE-4CB4-4B80-B207-5B79C5038AA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Start activity </a:t>
            </a:r>
          </a:p>
          <a:p>
            <a:r>
              <a:rPr lang="en-US" dirty="0"/>
              <a:t>U1A1 Ratios in Media Pages 1-6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16CF227F-556A-4727-BEA2-6FBF15CEF9B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U1A1 Ratios in Media Pages 1-6</a:t>
            </a:r>
          </a:p>
          <a:p>
            <a:r>
              <a:rPr lang="en-US" dirty="0"/>
              <a:t>HW-Scavenger Hunt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1AD74BC9-3995-4527-9B00-D8BD96FF7F8F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en-US" dirty="0"/>
              <a:t>U1A1 Ratios in Media Pages 1-6</a:t>
            </a:r>
          </a:p>
          <a:p>
            <a:r>
              <a:rPr lang="en-US" dirty="0"/>
              <a:t>Presentations</a:t>
            </a:r>
          </a:p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6B5F5944-469D-414F-A009-58D828842CC9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9F3ED8C5-92CC-48EE-971F-EA9F6E149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U1A1 Ratios in Media Pages 1-6</a:t>
            </a:r>
          </a:p>
          <a:p>
            <a:r>
              <a:rPr lang="en-US" dirty="0"/>
              <a:t>Presentations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F62CCDE1-86C8-4BB8-9827-AEB5181AD2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U1A2 Too Many To Count Pages 1-5 Presentations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8EA00632-95A1-480F-905F-DEADFFDB9E7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/>
              <a:t>U1A2 Too Many To Count Pages 1-5 Presentations</a:t>
            </a:r>
          </a:p>
          <a:p>
            <a:endParaRPr lang="en-US" dirty="0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62A4ACF5-94A6-47FA-B06F-03B1B8B1E0ED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U1A2 Too Many To Count Pages 1-5 Presentations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1D8FEB84-D910-4E83-9460-575BF0B50DE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U1A2 Too Many To Count Pages 1-5 Presentations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9D4CF4F5-2F76-4E8F-9224-5A35FB19A0C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5FFA4753-BBA3-41C2-8112-DF73133A07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U1A3 Weighted Averages in Sports pages 1-7 Presentations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E6AE758B-1800-4A1B-A967-3F73371F5FE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U1A3 Weighted Averages in Sports pages 1-7 Presentations</a:t>
            </a:r>
          </a:p>
          <a:p>
            <a:r>
              <a:rPr lang="en-US" dirty="0"/>
              <a:t>Quiz </a:t>
            </a:r>
            <a:r>
              <a:rPr lang="en-US"/>
              <a:t>1A Review</a:t>
            </a:r>
            <a:endParaRPr lang="en-US" dirty="0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3871C4D8-C6DC-4273-A08D-80F4B5FA7A7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U1A3 Weighted Averages in Sports pages 1-7 Presentations</a:t>
            </a:r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EDDA31B0-2EB5-4124-A8AD-9CEECE582810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/>
              <a:t>U1A3 Weighted Averages in Sports pages 1-7 Presentations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E99FD934-06C5-4779-9E41-20660EB8FEE2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/>
              <a:t>U1A3 Weighted Averages in Sports pages 1-7 Presentations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599911CC-590D-43FA-B5D5-4CAF3F8CF323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285A7C80-18B4-46AF-B8D6-3F06D36252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U1B4 </a:t>
            </a:r>
            <a:r>
              <a:rPr lang="en-US" b="0" i="0" u="none" strike="noStrike" dirty="0">
                <a:solidFill>
                  <a:srgbClr val="000000"/>
                </a:solidFill>
                <a:effectLst/>
              </a:rPr>
              <a:t>Aspect Ratios-Ratios in the Media</a:t>
            </a:r>
            <a:r>
              <a:rPr lang="en-US" dirty="0"/>
              <a:t> In-class task #1-4 and presentations</a:t>
            </a:r>
          </a:p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71693F33-66EB-46C9-8297-D81B6C9BCD0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U1A Quiz Ratios in Media, Too Many to Count, Weighted Averages</a:t>
            </a:r>
          </a:p>
          <a:p>
            <a:endParaRPr lang="en-US" dirty="0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E09E63FD-0608-4D83-9AD5-14A20E4C914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U1B5 Aspect Ratios-Tires In-class task #1-7 and presentations</a:t>
            </a:r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513E61FD-5276-4388-AE3A-CC237283FFB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U1B5 Aspect Ratios-Tires In-class task #1-7 and presentations</a:t>
            </a:r>
          </a:p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B0842859-E1B6-4FF9-8796-A1652B1FF862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U1B5 Aspect Ratios-Tires In-class task #1-7 and presentations U1C Pre-assessment </a:t>
            </a:r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A91C25F4-0603-4704-8762-47A00ECCF886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6E6FDDA3-3791-40B9-93D5-FD85C0A645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2D65CEDB-C8C2-449B-B760-D5980715D42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DED484A4-7ACD-45A3-8CEE-90C2023DB085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4F7D1E75-D2E3-481D-AE48-BFE313DECED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E8D338DA-820D-4D24-9E22-DA2C2E89BB96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18DCC57B-5AE3-429E-BFD0-9DCE025234C2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159D-D6D0-4AEA-8B96-184DC3736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</p:spPr>
        <p:txBody>
          <a:bodyPr/>
          <a:lstStyle/>
          <a:p>
            <a:r>
              <a:rPr lang="en-US" dirty="0"/>
              <a:t>September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52DEEF30-5E2B-4EF5-90A6-F4B39C8591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A3D0144F-D4A1-4A4F-896A-DFC8D47481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048ED0B6-E2EC-4693-B38E-2BD0A0C636F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8B7D0323-D38A-4725-9FD2-1D78371612D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D9FC2875-78A0-431C-A304-C076CE67D41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EA63CCDB-DBD5-4B7D-A255-B4DB8AC8DA8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34528BBB-3040-4D99-A1C0-3FFD3E5546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Labor Day – No School</a:t>
            </a:r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55076149-8A81-445F-8363-36114B4FF2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Teacher Workday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1B980277-4002-4B75-972B-2161CB29BAE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Professional Development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E51CDDFF-043B-4993-A7BE-85C340E4358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U1C6 Weighted Averages In-class practice #1-6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07D119BD-1CF0-4606-BE5C-45155A9C75B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A17A27D1-6060-489D-8F1F-00913054FA74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449CEFBE-0E14-480E-92F7-ABDCF06F220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6AFD5E98-4CCE-47B4-9D65-63AF10DBA80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A1A11F25-F2FA-4935-B6A0-488319F7A91E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C18E274F-BD4A-4C24-9E6A-B10EF4D5E02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D36F2917-FB87-4646-98E4-6B5C81FA678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DC924AD6-4F3B-4196-9108-0D324D46B45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4E48B001-3927-4B1F-B586-D018DC172E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18304C97-538D-4189-A7F6-A78A0A5335C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573163A1-5016-4261-A192-6A840F34A6C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DE0E9C2A-71BA-43FA-9F7A-8FF36EA2942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DC3B428D-F5A0-4447-AAD8-77BC25708CB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918FBDA2-DB91-4B47-BF8A-0F8E0E69915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406B8C26-515A-469C-A45E-E763349B2A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B73E390B-8733-40A4-95D4-CE3D45CB90F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2A22C61A-0A80-4FBD-9069-F2E736217F6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DF85364B-A9B3-4E07-BAF1-293F06DEFD4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300D05BF-B64B-4354-A664-275DE6BF5D7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1286F165-C408-4414-B45C-C5CD8FBCE86F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E7C452A5-1241-4544-B685-0E15FD03CED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89F125A7-B711-40CC-8CB4-60F4C326936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42462BDA-DB8C-41D9-8B48-C16EB05D173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744C97A8-6CF4-4F97-9E38-4290E8EAB5C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EF41640F-9452-481F-BECC-58909B62C56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89FBA9AE-98B2-42B4-9333-F5CB55FDABE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B1AEEE48-E5C0-4202-8511-BEA37A778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</p:spPr>
        <p:txBody>
          <a:bodyPr/>
          <a:lstStyle/>
          <a:p>
            <a:r>
              <a:rPr lang="en-US" dirty="0"/>
              <a:t>October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6FF1A5D5-32B7-4F91-A558-03DD5B94727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AE088E5F-B7B6-4BEA-ACE1-0B6385410B3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66B70EC8-E570-4AD8-BB2E-3A671FA5DFE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A699E9AB-1A01-436A-8C9F-CF3152F6B4C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8A38DB6E-4759-4603-B123-6BB8BFCCB8A9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731CE049-25B4-4249-A98A-CF83F806F1F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25D15323-577C-445D-B223-802C37F6DE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BB0F0C43-696E-47A7-B2CD-B36BAC04FA6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F79FFD42-5E68-4AB5-ACA0-C6A624D592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06C78C4F-8725-4D7D-89E8-B94933F4B34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29E5BEA4-8AE0-49E9-A430-C96181DF375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6986A079-9BEC-4D5B-A63C-D2FBE393BB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384D0F27-2B24-413F-83ED-EC25726E74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Columbus Day</a:t>
            </a:r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93E7F76B-A697-4EC0-97A7-D3A88BD0D63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Teacher Workday</a:t>
            </a:r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D16EDD79-6B0E-4F3B-8D73-28629B1939B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Professional Development</a:t>
            </a:r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4FE7F686-3F44-49F9-9C1E-71E5B112FC8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798B46B0-5760-43E8-9E28-5DF43075E3B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3D76B9EE-93B2-472F-AAE6-46927D4A0BB8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E0028563-0169-4176-A771-DFA8DFF24C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4506710B-DE23-4389-9534-26FAFC16B8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1FEE2A5E-94D7-45F5-B691-9F9892DAEA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4579EF0A-0B6A-4ACA-8B39-F5EE25EFCA5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09581CE3-5E4B-44FA-A0DD-2E41FF51F879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023D1771-5B81-4CA2-B70C-FFFE931008C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92AABA23-4DF4-4752-9A70-0C7A6BB60F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2A4A7D84-4DE0-4508-A780-E7E84A90BA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062B8FCF-9771-499B-97ED-4EF7B2D336C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60868F65-A2B6-484C-83C4-74E3B2A33CC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9C059F5C-F387-484A-BCFA-B997AFEDECB1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07219C2C-E369-4009-8EA7-325044532D81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8FC27CC1-8168-40CF-8D62-6F50104DC7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052296FD-FC99-4DEB-9EFB-B8E44C5BE8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62ECF26D-5698-41CE-AEAC-2222EF88B96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92A76F96-DC01-495A-A28A-15B371E0ADA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FA87BD80-F0DB-43D9-8245-1EAAD9C21C2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7ABDE1E0-E141-40EC-960E-31B7C9C116A7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7E8B1246-BBA7-44CD-9F50-BFFF1F4AC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</p:spPr>
        <p:txBody>
          <a:bodyPr/>
          <a:lstStyle/>
          <a:p>
            <a:r>
              <a:rPr lang="en-US" dirty="0"/>
              <a:t>November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6F2A367B-6542-48F8-9368-C1881238767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51C6A5DD-3103-43A9-926E-A2F915ED102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BC03FCE6-2272-4D1C-9441-35AE964F1CE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CC1F1413-FC0E-4530-8312-69B8D20CF1F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7A10E63A-B621-44C8-9550-29A24A6289F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A2C972B8-BD57-4FEB-AF8A-C38809FA351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C9AD97E3-ADB7-4739-93DE-40D43CEA1A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7A1B663A-6E1C-4BEB-ACE8-D57FBA4D60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rgbClr val="CC00CC"/>
                </a:solidFill>
              </a:rPr>
              <a:t>Election/Remote Day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AB7727D3-C1C5-4DA9-AA21-4E229B8CCD2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89145C84-B478-4A6B-820C-CEE228002A79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060386A5-1DDE-42E0-9860-F1D701A72F34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1E28F336-1D98-46B4-9D51-871406A2D70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64B6BF09-E514-4671-AF8F-1C9DC038D0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239D1FD5-F3BA-487A-9C0D-9BFC41CDD7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4F4ED2FA-C542-4FBA-8D0C-C6BE0F557E3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BD8D175F-1817-480E-9247-25552D57C48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27456BEB-9305-420F-8B9C-E6B38AC583D8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82CC9BB8-7CB9-4517-9BA0-C79B40D90FE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5F199406-4F4C-43C4-B3A2-9442DFAE32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Thanksgiving Holidays</a:t>
            </a:r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9911C296-6801-4CC3-8915-94DF3C25BC5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Thanksgiving Holidays</a:t>
            </a:r>
          </a:p>
          <a:p>
            <a:endParaRPr lang="en-US" dirty="0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BD13B2C3-9318-4C7C-B3BF-29538E6DFC8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Thanksgiving Holidays</a:t>
            </a:r>
          </a:p>
          <a:p>
            <a:endParaRPr lang="en-US" dirty="0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1B9C13B0-D410-4A1C-A45C-2463961AB04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Thanksgiving Holidays</a:t>
            </a:r>
          </a:p>
          <a:p>
            <a:endParaRPr lang="en-US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2A0C9CD9-8DD2-489F-9418-A254D4C5229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Thanksgiving Holidays</a:t>
            </a:r>
          </a:p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87197FA1-6FD1-436C-AC3D-80320F39E98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1AB264F9-3CAF-49FD-A2FE-B8647C4535E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41EDCB01-FE5C-46CF-8BAD-56073280949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8AAB7442-EC6F-4026-9A7E-CFAE9BD0CE7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2B4300AB-196C-417B-B41B-E3C742099D5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C13C0427-92B5-4ADB-B625-3F7DEF4FB76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159FC4F2-70C8-4E84-A298-C7EA3112A557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39EAA011-10FD-4ADA-B643-E6BDCA05DC8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32D57A3F-78DD-4852-ACE0-3B5D63E2DD4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7AB0D3F5-0FA0-475E-A2CC-C53D831DAD0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50109F2B-23FB-498A-9902-965BD331197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1DBCF476-9C69-4950-8F02-CEFEF61E1B7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F04FE0DA-F07A-4A88-BDEF-4549FF1E529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>
            <a:extLst>
              <a:ext uri="{FF2B5EF4-FFF2-40B4-BE49-F238E27FC236}">
                <a16:creationId xmlns:a16="http://schemas.microsoft.com/office/drawing/2014/main" id="{9D5A6D5D-DB30-4199-9FE5-740587C85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152400"/>
            <a:ext cx="7413625" cy="699042"/>
          </a:xfrm>
        </p:spPr>
        <p:txBody>
          <a:bodyPr/>
          <a:lstStyle/>
          <a:p>
            <a:r>
              <a:rPr lang="en-US" dirty="0"/>
              <a:t>December</a:t>
            </a:r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C8E5B4CC-76B9-4107-A54E-A41AD059A53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44295E1A-357D-4250-8523-9D984EAED7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8775B2B6-0E8A-47D3-9B3A-F0FD5B1E5F0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29451AE2-3D5B-4EAA-A4CF-68645873A53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19FF5006-0663-4A00-AD03-C172758D5C7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7" name="Text Placeholder 106">
            <a:extLst>
              <a:ext uri="{FF2B5EF4-FFF2-40B4-BE49-F238E27FC236}">
                <a16:creationId xmlns:a16="http://schemas.microsoft.com/office/drawing/2014/main" id="{9AA19965-7F29-4122-B394-CF8F9A57EA2A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5DDFB486-1B0D-46A0-B246-6A225C0F9D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0E10F507-CCF6-493C-AE5F-677FA342E31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ED95421D-DD1C-4CA3-AC3A-AB6CA4D5D3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0FC39CC0-AC24-477D-BCB4-2930B66F977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83268878-30BD-4B15-A12A-3CC9A75E289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239C66CE-BD25-4ABB-B7D4-107DC712849E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9706622B-53B6-461B-8AC3-B815F272616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01B2E189-B25D-45B0-839A-49CDBD8EEFE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1043C9FB-4620-4FDD-97D5-E4BF5DB4B5C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6" name="Text Placeholder 95">
            <a:extLst>
              <a:ext uri="{FF2B5EF4-FFF2-40B4-BE49-F238E27FC236}">
                <a16:creationId xmlns:a16="http://schemas.microsoft.com/office/drawing/2014/main" id="{D3F40B02-CF6A-4CE1-B515-439ECEF674C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6B63E6FD-E1E9-4D46-9EBE-4E27C76AE3B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Last Day of First Semester</a:t>
            </a:r>
          </a:p>
        </p:txBody>
      </p:sp>
      <p:sp>
        <p:nvSpPr>
          <p:cNvPr id="108" name="Text Placeholder 107">
            <a:extLst>
              <a:ext uri="{FF2B5EF4-FFF2-40B4-BE49-F238E27FC236}">
                <a16:creationId xmlns:a16="http://schemas.microsoft.com/office/drawing/2014/main" id="{0984E28D-9228-4369-ACA3-47220B34B59C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2E93E6EC-42D2-44DD-BEB6-D1EE0ADE6C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589002EC-F897-4632-9F58-31C8F9FB0FD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91" name="Text Placeholder 90">
            <a:extLst>
              <a:ext uri="{FF2B5EF4-FFF2-40B4-BE49-F238E27FC236}">
                <a16:creationId xmlns:a16="http://schemas.microsoft.com/office/drawing/2014/main" id="{985BDA3B-5EF5-4E1E-88BB-DBD8CFDE0CD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97" name="Text Placeholder 96">
            <a:extLst>
              <a:ext uri="{FF2B5EF4-FFF2-40B4-BE49-F238E27FC236}">
                <a16:creationId xmlns:a16="http://schemas.microsoft.com/office/drawing/2014/main" id="{5F813058-6980-4E9B-8810-D0E31210678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B76CE242-639D-4E8B-A387-5EF14F6B93F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303B10DB-1E4C-4A06-ADE9-119EC26D723D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06A30DB4-0025-4778-A533-586E51C816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965A3D62-9B9D-4B2B-B703-98DAB54E316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92" name="Text Placeholder 91">
            <a:extLst>
              <a:ext uri="{FF2B5EF4-FFF2-40B4-BE49-F238E27FC236}">
                <a16:creationId xmlns:a16="http://schemas.microsoft.com/office/drawing/2014/main" id="{FAEEA82D-6177-47FA-9BF9-BD82498D3F0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FF5F4610-F60E-43CB-BDB0-111C5A729A8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104" name="Text Placeholder 103">
            <a:extLst>
              <a:ext uri="{FF2B5EF4-FFF2-40B4-BE49-F238E27FC236}">
                <a16:creationId xmlns:a16="http://schemas.microsoft.com/office/drawing/2014/main" id="{6D68188A-E155-4E0E-8D88-6D48E4E65A5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Winter Break</a:t>
            </a:r>
          </a:p>
          <a:p>
            <a:endParaRPr lang="en-US" dirty="0"/>
          </a:p>
        </p:txBody>
      </p:sp>
      <p:sp>
        <p:nvSpPr>
          <p:cNvPr id="110" name="Text Placeholder 109">
            <a:extLst>
              <a:ext uri="{FF2B5EF4-FFF2-40B4-BE49-F238E27FC236}">
                <a16:creationId xmlns:a16="http://schemas.microsoft.com/office/drawing/2014/main" id="{33E069AC-6589-4F5F-958B-A3B41EAC5BC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8DB57D87-4695-4C9C-A648-01F2C515C3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820DA863-12EC-458F-AF8C-A574CFB158D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3" name="Text Placeholder 92">
            <a:extLst>
              <a:ext uri="{FF2B5EF4-FFF2-40B4-BE49-F238E27FC236}">
                <a16:creationId xmlns:a16="http://schemas.microsoft.com/office/drawing/2014/main" id="{DCBA5D43-CA46-4547-8F45-5551504281E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9" name="Text Placeholder 98">
            <a:extLst>
              <a:ext uri="{FF2B5EF4-FFF2-40B4-BE49-F238E27FC236}">
                <a16:creationId xmlns:a16="http://schemas.microsoft.com/office/drawing/2014/main" id="{ECEE3BD2-D3BA-42BB-A02C-867E2FC7124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50E660CA-ACE1-4135-A13C-DA11E53639C9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1" name="Text Placeholder 110">
            <a:extLst>
              <a:ext uri="{FF2B5EF4-FFF2-40B4-BE49-F238E27FC236}">
                <a16:creationId xmlns:a16="http://schemas.microsoft.com/office/drawing/2014/main" id="{33DB2137-3A31-430E-B7AE-CED61C6FA0C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-Ring Calendar 2014">
  <a:themeElements>
    <a:clrScheme name="Custom 4">
      <a:dk1>
        <a:srgbClr val="285244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331_win32_v3" id="{D5A0F4FC-08E2-4982-B337-D18958A849E0}" vid="{15787ABE-AD2E-47FD-A847-3E0930DEABF7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6" ma:contentTypeDescription="Create a new document." ma:contentTypeScope="" ma:versionID="ac37c1753acd5e330d2062ccec26ea66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b340c7101c92c5120abd06486f94548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232C72-9254-431C-8722-1D056CFA84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874E272-C790-449D-9595-BE248F46F0C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66F05DE7-1FAD-45BC-8245-10F6AE4846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Classic wall calendar (Mon-Sun, two-ring design)</Template>
  <TotalTime>1422</TotalTime>
  <Words>304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2-Ring Calendar 2014</vt:lpstr>
      <vt:lpstr>July</vt:lpstr>
      <vt:lpstr>August</vt:lpstr>
      <vt:lpstr>September</vt:lpstr>
      <vt:lpstr>October</vt:lpstr>
      <vt:lpstr>November</vt:lpstr>
      <vt:lpstr>December</vt:lpstr>
    </vt:vector>
  </TitlesOfParts>
  <Company>Fulton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</dc:title>
  <dc:creator>Buist, Ashleigh A</dc:creator>
  <cp:keywords/>
  <cp:lastModifiedBy>Lacy, Kenya</cp:lastModifiedBy>
  <cp:revision>20</cp:revision>
  <dcterms:created xsi:type="dcterms:W3CDTF">2023-05-18T13:56:14Z</dcterms:created>
  <dcterms:modified xsi:type="dcterms:W3CDTF">2023-08-04T14:24:36Z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0ee3c538-ec52-435f-ae58-017644bd9513_Enabled">
    <vt:lpwstr>true</vt:lpwstr>
  </property>
  <property fmtid="{D5CDD505-2E9C-101B-9397-08002B2CF9AE}" pid="4" name="MSIP_Label_0ee3c538-ec52-435f-ae58-017644bd9513_SetDate">
    <vt:lpwstr>2023-05-18T14:05:49Z</vt:lpwstr>
  </property>
  <property fmtid="{D5CDD505-2E9C-101B-9397-08002B2CF9AE}" pid="5" name="MSIP_Label_0ee3c538-ec52-435f-ae58-017644bd9513_Method">
    <vt:lpwstr>Standard</vt:lpwstr>
  </property>
  <property fmtid="{D5CDD505-2E9C-101B-9397-08002B2CF9AE}" pid="6" name="MSIP_Label_0ee3c538-ec52-435f-ae58-017644bd9513_Name">
    <vt:lpwstr>0ee3c538-ec52-435f-ae58-017644bd9513</vt:lpwstr>
  </property>
  <property fmtid="{D5CDD505-2E9C-101B-9397-08002B2CF9AE}" pid="7" name="MSIP_Label_0ee3c538-ec52-435f-ae58-017644bd9513_SiteId">
    <vt:lpwstr>0cdcb198-8169-4b70-ba9f-da7e3ba700c2</vt:lpwstr>
  </property>
  <property fmtid="{D5CDD505-2E9C-101B-9397-08002B2CF9AE}" pid="8" name="MSIP_Label_0ee3c538-ec52-435f-ae58-017644bd9513_ActionId">
    <vt:lpwstr>8417d692-4288-46dd-92ca-54e1c9303f6a</vt:lpwstr>
  </property>
  <property fmtid="{D5CDD505-2E9C-101B-9397-08002B2CF9AE}" pid="9" name="MSIP_Label_0ee3c538-ec52-435f-ae58-017644bd9513_ContentBits">
    <vt:lpwstr>0</vt:lpwstr>
  </property>
</Properties>
</file>